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04" r:id="rId2"/>
    <p:sldId id="305" r:id="rId3"/>
    <p:sldId id="306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21531" y="9201150"/>
            <a:ext cx="368504" cy="381000"/>
          </a:xfrm>
          <a:prstGeom prst="rect">
            <a:avLst/>
          </a:prstGeom>
        </p:spPr>
        <p:txBody>
          <a:bodyPr anchor="t"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86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8" r:id="rId18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Exercise 1 solution:…"/>
          <p:cNvSpPr txBox="1"/>
          <p:nvPr/>
        </p:nvSpPr>
        <p:spPr>
          <a:xfrm>
            <a:off x="2195457" y="202301"/>
            <a:ext cx="8478419" cy="1456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dirty="0"/>
              <a:t>Exercise 1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dirty="0"/>
              <a:t>Industrial Examples (ESA/MSA)?</a:t>
            </a:r>
          </a:p>
        </p:txBody>
      </p:sp>
      <p:graphicFrame>
        <p:nvGraphicFramePr>
          <p:cNvPr id="1287" name="Table 1"/>
          <p:cNvGraphicFramePr/>
          <p:nvPr/>
        </p:nvGraphicFramePr>
        <p:xfrm>
          <a:off x="1158842" y="1888066"/>
          <a:ext cx="10687115" cy="5977458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3035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4162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Example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What physical process is involved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Why does this process exploit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Write down ESA/MSA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Hydrogen and nitrogen from ammonia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Partial condensation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Water from sea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Reverse osmosis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Petrol from crude oil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Distillation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industrial emissions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Absorption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amines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Stripping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Penicillin from fermented products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Liquid-liquid extraction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Wastewater treatment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Membranes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Oxygen in blood stream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Adsorption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Exercise 2: Separation of propylene from propane"/>
          <p:cNvSpPr txBox="1"/>
          <p:nvPr/>
        </p:nvSpPr>
        <p:spPr>
          <a:xfrm>
            <a:off x="-21023" y="545201"/>
            <a:ext cx="12911379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Exercise 2: Separation of propylene from propane</a:t>
            </a:r>
          </a:p>
        </p:txBody>
      </p:sp>
      <p:sp>
        <p:nvSpPr>
          <p:cNvPr id="1291" name="Propane and propylene are among the light hydrocarbon stream produced by cracking heavy petroleum fraction.  Propane is a valuable fuel (LPG), and propylene is a useful precursor for many chemicals (acetonitrile, isopropyl alcohol, cumene, polypropylene,"/>
          <p:cNvSpPr txBox="1"/>
          <p:nvPr/>
        </p:nvSpPr>
        <p:spPr>
          <a:xfrm>
            <a:off x="650917" y="1761066"/>
            <a:ext cx="11702966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Propane and propylene are among the light hydrocarbon stream produced by cracking heavy petroleum fraction.  Propane is a valuable fuel (LPG), and propylene is a useful precursor for many chemicals (acetonitrile, isopropyl alcohol, cumene, polypropylene, etc.). Propose 3 separate separation processes and rank them. Discuss in groups of 3.</a:t>
            </a:r>
          </a:p>
        </p:txBody>
      </p:sp>
      <p:graphicFrame>
        <p:nvGraphicFramePr>
          <p:cNvPr id="1292" name="Table 1"/>
          <p:cNvGraphicFramePr/>
          <p:nvPr/>
        </p:nvGraphicFramePr>
        <p:xfrm>
          <a:off x="1114028" y="3733800"/>
          <a:ext cx="10776743" cy="4086486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4274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4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081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Property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Propane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Propylene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Molecular Weight [g/mole]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42.081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44.096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Dipole moment [Debye]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Kinetic diameter [nm]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0.43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Melting point  [degree C]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-185.1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-187.5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Boiling point [degree C]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-47.6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-41.9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1296" name="Calculate degree of freedom for when liquid and vapor phases of water/ethanol mixture are in contact with each other and are at equilibrium.…"/>
          <p:cNvSpPr txBox="1"/>
          <p:nvPr/>
        </p:nvSpPr>
        <p:spPr>
          <a:xfrm>
            <a:off x="591057" y="1350463"/>
            <a:ext cx="11364046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Calculate degree of freedom for when liquid and vapor phases of water/ethanol mixture are in contact with each other and are at equilibrium.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independent variables you can assign?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How can you relate liquid composition to the vapor composition?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other equations you can write for the system?</a:t>
            </a:r>
          </a:p>
        </p:txBody>
      </p:sp>
      <p:sp>
        <p:nvSpPr>
          <p:cNvPr id="1297" name="Exercise 3: Degree of Freedom"/>
          <p:cNvSpPr txBox="1"/>
          <p:nvPr/>
        </p:nvSpPr>
        <p:spPr>
          <a:xfrm>
            <a:off x="2044250" y="378945"/>
            <a:ext cx="8056526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Exercise 3: Degree of Freedom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8" name="Equation"/>
              <p:cNvSpPr txBox="1"/>
              <p:nvPr/>
            </p:nvSpPr>
            <p:spPr>
              <a:xfrm>
                <a:off x="10200439" y="535422"/>
                <a:ext cx="582232" cy="458382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ℱ</m:t>
                      </m:r>
                    </m:oMath>
                  </m:oMathPara>
                </a14:m>
                <a:endParaRPr sz="5300"/>
              </a:p>
            </p:txBody>
          </p:sp>
        </mc:Choice>
        <mc:Fallback xmlns="">
          <p:sp>
            <p:nvSpPr>
              <p:cNvPr id="1298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0439" y="535422"/>
                <a:ext cx="582232" cy="458382"/>
              </a:xfrm>
              <a:prstGeom prst="rect">
                <a:avLst/>
              </a:prstGeom>
              <a:blipFill>
                <a:blip r:embed="rId2"/>
                <a:stretch>
                  <a:fillRect l="-31915" r="-25532" b="-89189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9" name="Rounded Rectangle"/>
          <p:cNvSpPr/>
          <p:nvPr/>
        </p:nvSpPr>
        <p:spPr>
          <a:xfrm>
            <a:off x="10488043" y="3544690"/>
            <a:ext cx="1000595" cy="3026707"/>
          </a:xfrm>
          <a:prstGeom prst="roundRect">
            <a:avLst>
              <a:gd name="adj" fmla="val 19039"/>
            </a:avLst>
          </a:prstGeom>
          <a:solidFill>
            <a:srgbClr val="F5D328"/>
          </a:solidFill>
          <a:ln w="38100">
            <a:solidFill>
              <a:srgbClr val="00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00" name="Rounded Rectangle"/>
          <p:cNvSpPr/>
          <p:nvPr/>
        </p:nvSpPr>
        <p:spPr>
          <a:xfrm>
            <a:off x="10513443" y="3570090"/>
            <a:ext cx="949795" cy="1346900"/>
          </a:xfrm>
          <a:prstGeom prst="roundRect">
            <a:avLst>
              <a:gd name="adj" fmla="val 9629"/>
            </a:avLst>
          </a:prstGeom>
          <a:solidFill>
            <a:srgbClr val="FFFFFF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01" name="Liquid…"/>
          <p:cNvSpPr txBox="1"/>
          <p:nvPr/>
        </p:nvSpPr>
        <p:spPr>
          <a:xfrm>
            <a:off x="10517170" y="5321299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Liquid 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  <p:sp>
        <p:nvSpPr>
          <p:cNvPr id="1302" name="Vapor…"/>
          <p:cNvSpPr txBox="1"/>
          <p:nvPr/>
        </p:nvSpPr>
        <p:spPr>
          <a:xfrm>
            <a:off x="10517170" y="3831181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Vapor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Macintosh PowerPoint</Application>
  <PresentationFormat>Custom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Cambria Math</vt:lpstr>
      <vt:lpstr>Helvetica</vt:lpstr>
      <vt:lpstr>Helvetica Light</vt:lpstr>
      <vt:lpstr>Helvetica Neue</vt:lpstr>
      <vt:lpstr>Helvetica Neue Medium</vt:lpstr>
      <vt:lpstr>21_BasicWhite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Kumar Varoon Agrawal</cp:lastModifiedBy>
  <cp:revision>3</cp:revision>
  <dcterms:modified xsi:type="dcterms:W3CDTF">2025-02-17T16:07:27Z</dcterms:modified>
</cp:coreProperties>
</file>